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 roundtripDataSignature="AMtx7mgK7wiN2g/Fa2OuEgTVWOourQ3B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B8F05F-347B-4832-A70F-0AF1378F12F7}">
  <a:tblStyle styleId="{E2B8F05F-347B-4832-A70F-0AF1378F12F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9"/>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9"/>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9"/>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0"/>
            <a:ext cx="9143989" cy="5143499"/>
          </a:xfrm>
          <a:prstGeom prst="rect">
            <a:avLst/>
          </a:prstGeom>
          <a:noFill/>
          <a:ln>
            <a:noFill/>
          </a:ln>
        </p:spPr>
      </p:pic>
      <p:sp>
        <p:nvSpPr>
          <p:cNvPr id="17" name="Google Shape;17;p10"/>
          <p:cNvSpPr/>
          <p:nvPr/>
        </p:nvSpPr>
        <p:spPr>
          <a:xfrm>
            <a:off x="270519" y="2977067"/>
            <a:ext cx="175260" cy="374015"/>
          </a:xfrm>
          <a:custGeom>
            <a:avLst/>
            <a:gdLst/>
            <a:ahLst/>
            <a:cxnLst/>
            <a:rect l="l" t="t" r="r" b="b"/>
            <a:pathLst>
              <a:path w="175259" h="374014" extrusionOk="0">
                <a:moveTo>
                  <a:pt x="175259" y="373912"/>
                </a:moveTo>
                <a:lnTo>
                  <a:pt x="0" y="373912"/>
                </a:lnTo>
                <a:lnTo>
                  <a:pt x="0" y="0"/>
                </a:lnTo>
                <a:lnTo>
                  <a:pt x="175259" y="0"/>
                </a:lnTo>
                <a:lnTo>
                  <a:pt x="175259" y="373912"/>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0"/>
          <p:cNvSpPr/>
          <p:nvPr/>
        </p:nvSpPr>
        <p:spPr>
          <a:xfrm>
            <a:off x="358149" y="3188567"/>
            <a:ext cx="0" cy="1113155"/>
          </a:xfrm>
          <a:custGeom>
            <a:avLst/>
            <a:gdLst/>
            <a:ahLst/>
            <a:cxnLst/>
            <a:rect l="l" t="t" r="r" b="b"/>
            <a:pathLst>
              <a:path w="120000" h="1113154" extrusionOk="0">
                <a:moveTo>
                  <a:pt x="0" y="0"/>
                </a:moveTo>
                <a:lnTo>
                  <a:pt x="0" y="1112842"/>
                </a:lnTo>
              </a:path>
            </a:pathLst>
          </a:custGeom>
          <a:noFill/>
          <a:ln w="12675" cap="flat" cmpd="sng">
            <a:solidFill>
              <a:srgbClr val="C88C3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0"/>
          <p:cNvSpPr/>
          <p:nvPr/>
        </p:nvSpPr>
        <p:spPr>
          <a:xfrm>
            <a:off x="358149" y="431889"/>
            <a:ext cx="0" cy="2047875"/>
          </a:xfrm>
          <a:custGeom>
            <a:avLst/>
            <a:gdLst/>
            <a:ahLst/>
            <a:cxnLst/>
            <a:rect l="l" t="t" r="r" b="b"/>
            <a:pathLst>
              <a:path w="120000" h="2047875" extrusionOk="0">
                <a:moveTo>
                  <a:pt x="0" y="0"/>
                </a:moveTo>
                <a:lnTo>
                  <a:pt x="0" y="2047540"/>
                </a:lnTo>
              </a:path>
            </a:pathLst>
          </a:custGeom>
          <a:noFill/>
          <a:ln w="12675" cap="flat" cmpd="sng">
            <a:solidFill>
              <a:srgbClr val="22366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0"/>
          <p:cNvSpPr/>
          <p:nvPr/>
        </p:nvSpPr>
        <p:spPr>
          <a:xfrm>
            <a:off x="270519" y="225966"/>
            <a:ext cx="175260" cy="374015"/>
          </a:xfrm>
          <a:custGeom>
            <a:avLst/>
            <a:gdLst/>
            <a:ahLst/>
            <a:cxnLst/>
            <a:rect l="l" t="t" r="r" b="b"/>
            <a:pathLst>
              <a:path w="175259" h="374015" extrusionOk="0">
                <a:moveTo>
                  <a:pt x="175259" y="373912"/>
                </a:moveTo>
                <a:lnTo>
                  <a:pt x="0" y="373912"/>
                </a:lnTo>
                <a:lnTo>
                  <a:pt x="0" y="0"/>
                </a:lnTo>
                <a:lnTo>
                  <a:pt x="175259" y="0"/>
                </a:lnTo>
                <a:lnTo>
                  <a:pt x="175259" y="373912"/>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0"/>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0"/>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11"/>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1"/>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12"/>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2"/>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12"/>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1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1" i="0" u="none" strike="noStrike" cap="none">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8"/>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1"/>
          <p:cNvGrpSpPr/>
          <p:nvPr/>
        </p:nvGrpSpPr>
        <p:grpSpPr>
          <a:xfrm>
            <a:off x="0" y="4140"/>
            <a:ext cx="9143999" cy="5135216"/>
            <a:chOff x="0" y="4140"/>
            <a:chExt cx="9143999" cy="5135216"/>
          </a:xfrm>
        </p:grpSpPr>
        <p:pic>
          <p:nvPicPr>
            <p:cNvPr id="49" name="Google Shape;49;p1"/>
            <p:cNvPicPr preferRelativeResize="0"/>
            <p:nvPr/>
          </p:nvPicPr>
          <p:blipFill rotWithShape="1">
            <a:blip r:embed="rId3">
              <a:alphaModFix/>
            </a:blip>
            <a:srcRect/>
            <a:stretch/>
          </p:blipFill>
          <p:spPr>
            <a:xfrm>
              <a:off x="0" y="4140"/>
              <a:ext cx="9143999" cy="5135216"/>
            </a:xfrm>
            <a:prstGeom prst="rect">
              <a:avLst/>
            </a:prstGeom>
            <a:noFill/>
            <a:ln>
              <a:noFill/>
            </a:ln>
          </p:spPr>
        </p:pic>
        <p:sp>
          <p:nvSpPr>
            <p:cNvPr id="50" name="Google Shape;50;p1"/>
            <p:cNvSpPr/>
            <p:nvPr/>
          </p:nvSpPr>
          <p:spPr>
            <a:xfrm>
              <a:off x="343813" y="3257404"/>
              <a:ext cx="527050" cy="0"/>
            </a:xfrm>
            <a:custGeom>
              <a:avLst/>
              <a:gdLst/>
              <a:ahLst/>
              <a:cxnLst/>
              <a:rect l="l" t="t" r="r" b="b"/>
              <a:pathLst>
                <a:path w="527050" h="120000" extrusionOk="0">
                  <a:moveTo>
                    <a:pt x="0" y="0"/>
                  </a:moveTo>
                  <a:lnTo>
                    <a:pt x="527042" y="0"/>
                  </a:lnTo>
                </a:path>
              </a:pathLst>
            </a:custGeom>
            <a:noFill/>
            <a:ln w="28550" cap="flat" cmpd="sng">
              <a:solidFill>
                <a:srgbClr val="22366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1" name="Google Shape;51;p1"/>
          <p:cNvSpPr txBox="1"/>
          <p:nvPr/>
        </p:nvSpPr>
        <p:spPr>
          <a:xfrm>
            <a:off x="334280" y="2654159"/>
            <a:ext cx="2978150" cy="111188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dirty="0">
                <a:solidFill>
                  <a:srgbClr val="223668"/>
                </a:solidFill>
                <a:latin typeface="Trebuchet MS"/>
                <a:ea typeface="Trebuchet MS"/>
                <a:cs typeface="Trebuchet MS"/>
                <a:sym typeface="Trebuchet MS"/>
              </a:rPr>
              <a:t>CHAT APPLICATION</a:t>
            </a:r>
            <a:endParaRPr sz="2400" dirty="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None/>
            </a:pPr>
            <a:endParaRPr sz="2400" dirty="0">
              <a:solidFill>
                <a:schemeClr val="dk1"/>
              </a:solidFill>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US" sz="2400" b="1" dirty="0">
                <a:solidFill>
                  <a:srgbClr val="223668"/>
                </a:solidFill>
                <a:latin typeface="Trebuchet MS"/>
                <a:ea typeface="Trebuchet MS"/>
                <a:cs typeface="Trebuchet MS"/>
                <a:sym typeface="Trebuchet MS"/>
              </a:rPr>
              <a:t>Task - 4</a:t>
            </a:r>
            <a:endParaRPr sz="2400" dirty="0">
              <a:solidFill>
                <a:schemeClr val="dk1"/>
              </a:solidFill>
              <a:latin typeface="Trebuchet MS"/>
              <a:ea typeface="Trebuchet MS"/>
              <a:cs typeface="Trebuchet MS"/>
              <a:sym typeface="Trebuchet MS"/>
            </a:endParaRPr>
          </a:p>
        </p:txBody>
      </p:sp>
      <p:pic>
        <p:nvPicPr>
          <p:cNvPr id="52" name="Google Shape;52;p1"/>
          <p:cNvPicPr preferRelativeResize="0"/>
          <p:nvPr/>
        </p:nvPicPr>
        <p:blipFill rotWithShape="1">
          <a:blip r:embed="rId4">
            <a:alphaModFix/>
          </a:blip>
          <a:srcRect/>
          <a:stretch/>
        </p:blipFill>
        <p:spPr>
          <a:xfrm>
            <a:off x="3971199" y="0"/>
            <a:ext cx="5172800" cy="5018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grpSp>
        <p:nvGrpSpPr>
          <p:cNvPr id="57" name="Google Shape;57;p2"/>
          <p:cNvGrpSpPr/>
          <p:nvPr/>
        </p:nvGrpSpPr>
        <p:grpSpPr>
          <a:xfrm>
            <a:off x="0" y="0"/>
            <a:ext cx="9143999" cy="5143499"/>
            <a:chOff x="0" y="0"/>
            <a:chExt cx="9143999" cy="5143499"/>
          </a:xfrm>
        </p:grpSpPr>
        <p:pic>
          <p:nvPicPr>
            <p:cNvPr id="58" name="Google Shape;58;p2"/>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59" name="Google Shape;59;p2"/>
            <p:cNvSpPr/>
            <p:nvPr/>
          </p:nvSpPr>
          <p:spPr>
            <a:xfrm>
              <a:off x="0" y="638170"/>
              <a:ext cx="4734560" cy="4030979"/>
            </a:xfrm>
            <a:custGeom>
              <a:avLst/>
              <a:gdLst/>
              <a:ahLst/>
              <a:cxnLst/>
              <a:rect l="l" t="t" r="r" b="b"/>
              <a:pathLst>
                <a:path w="4734560" h="4030979" extrusionOk="0">
                  <a:moveTo>
                    <a:pt x="4734045" y="4030831"/>
                  </a:moveTo>
                  <a:lnTo>
                    <a:pt x="0" y="4030831"/>
                  </a:lnTo>
                  <a:lnTo>
                    <a:pt x="0" y="0"/>
                  </a:lnTo>
                  <a:lnTo>
                    <a:pt x="4734045" y="0"/>
                  </a:lnTo>
                  <a:lnTo>
                    <a:pt x="4734045" y="4030831"/>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2"/>
            <p:cNvSpPr/>
            <p:nvPr/>
          </p:nvSpPr>
          <p:spPr>
            <a:xfrm>
              <a:off x="0" y="819942"/>
              <a:ext cx="144780" cy="323850"/>
            </a:xfrm>
            <a:custGeom>
              <a:avLst/>
              <a:gdLst/>
              <a:ahLst/>
              <a:cxnLst/>
              <a:rect l="l" t="t" r="r" b="b"/>
              <a:pathLst>
                <a:path w="144780" h="323850" extrusionOk="0">
                  <a:moveTo>
                    <a:pt x="144710" y="323529"/>
                  </a:moveTo>
                  <a:lnTo>
                    <a:pt x="0" y="323529"/>
                  </a:lnTo>
                  <a:lnTo>
                    <a:pt x="0" y="0"/>
                  </a:lnTo>
                  <a:lnTo>
                    <a:pt x="144710" y="0"/>
                  </a:lnTo>
                  <a:lnTo>
                    <a:pt x="144710" y="323529"/>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 name="Google Shape;61;p2"/>
          <p:cNvSpPr txBox="1">
            <a:spLocks noGrp="1"/>
          </p:cNvSpPr>
          <p:nvPr>
            <p:ph type="title"/>
          </p:nvPr>
        </p:nvSpPr>
        <p:spPr>
          <a:xfrm>
            <a:off x="217725" y="821500"/>
            <a:ext cx="2599200" cy="2937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dirty="0"/>
              <a:t>Chat </a:t>
            </a:r>
            <a:r>
              <a:rPr lang="en-IN" dirty="0"/>
              <a:t>Application </a:t>
            </a:r>
            <a:endParaRPr dirty="0"/>
          </a:p>
        </p:txBody>
      </p:sp>
      <p:sp>
        <p:nvSpPr>
          <p:cNvPr id="62" name="Google Shape;62;p2"/>
          <p:cNvSpPr txBox="1"/>
          <p:nvPr/>
        </p:nvSpPr>
        <p:spPr>
          <a:xfrm>
            <a:off x="674925" y="1075469"/>
            <a:ext cx="3929379" cy="939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rgbClr val="FFFFFF"/>
                </a:solidFill>
                <a:latin typeface="Arial"/>
                <a:ea typeface="Arial"/>
                <a:cs typeface="Arial"/>
                <a:sym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endParaRPr sz="1000">
              <a:solidFill>
                <a:schemeClr val="dk1"/>
              </a:solidFill>
              <a:latin typeface="Arial"/>
              <a:ea typeface="Arial"/>
              <a:cs typeface="Arial"/>
              <a:sym typeface="Arial"/>
            </a:endParaRPr>
          </a:p>
        </p:txBody>
      </p:sp>
      <p:pic>
        <p:nvPicPr>
          <p:cNvPr id="63" name="Google Shape;63;p2"/>
          <p:cNvPicPr preferRelativeResize="0"/>
          <p:nvPr/>
        </p:nvPicPr>
        <p:blipFill rotWithShape="1">
          <a:blip r:embed="rId4">
            <a:alphaModFix/>
          </a:blip>
          <a:srcRect/>
          <a:stretch/>
        </p:blipFill>
        <p:spPr>
          <a:xfrm>
            <a:off x="4267275" y="242113"/>
            <a:ext cx="4876724" cy="4901386"/>
          </a:xfrm>
          <a:prstGeom prst="rect">
            <a:avLst/>
          </a:prstGeom>
          <a:noFill/>
          <a:ln>
            <a:noFill/>
          </a:ln>
        </p:spPr>
      </p:pic>
      <p:graphicFrame>
        <p:nvGraphicFramePr>
          <p:cNvPr id="64" name="Google Shape;64;p2"/>
          <p:cNvGraphicFramePr/>
          <p:nvPr/>
        </p:nvGraphicFramePr>
        <p:xfrm>
          <a:off x="186087" y="2195712"/>
          <a:ext cx="4279900" cy="2377200"/>
        </p:xfrm>
        <a:graphic>
          <a:graphicData uri="http://schemas.openxmlformats.org/drawingml/2006/table">
            <a:tbl>
              <a:tblPr firstRow="1" bandRow="1">
                <a:noFill/>
                <a:tableStyleId>{E2B8F05F-347B-4832-A70F-0AF1378F12F7}</a:tableStyleId>
              </a:tblPr>
              <a:tblGrid>
                <a:gridCol w="1739275">
                  <a:extLst>
                    <a:ext uri="{9D8B030D-6E8A-4147-A177-3AD203B41FA5}">
                      <a16:colId xmlns:a16="http://schemas.microsoft.com/office/drawing/2014/main" val="20000"/>
                    </a:ext>
                  </a:extLst>
                </a:gridCol>
                <a:gridCol w="1725925">
                  <a:extLst>
                    <a:ext uri="{9D8B030D-6E8A-4147-A177-3AD203B41FA5}">
                      <a16:colId xmlns:a16="http://schemas.microsoft.com/office/drawing/2014/main" val="20001"/>
                    </a:ext>
                  </a:extLst>
                </a:gridCol>
                <a:gridCol w="814700">
                  <a:extLst>
                    <a:ext uri="{9D8B030D-6E8A-4147-A177-3AD203B41FA5}">
                      <a16:colId xmlns:a16="http://schemas.microsoft.com/office/drawing/2014/main" val="20002"/>
                    </a:ext>
                  </a:extLst>
                </a:gridCol>
              </a:tblGrid>
              <a:tr h="396200">
                <a:tc>
                  <a:txBody>
                    <a:bodyPr/>
                    <a:lstStyle/>
                    <a:p>
                      <a:pPr marL="227329" marR="0" lvl="0" indent="0" algn="l"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LMS Username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ct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52400" lvl="0" indent="0" algn="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Batch</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0"/>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au721220104301</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Ananth K</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1"/>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au721220104019</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Kodeshwaran 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2"/>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au721220104060</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Vijaya Suriyan TS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3"/>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au721220104305</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Sam Joel L</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p:nvPr/>
        </p:nvSpPr>
        <p:spPr>
          <a:xfrm>
            <a:off x="518805" y="2995356"/>
            <a:ext cx="6838950" cy="130492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C88C31"/>
                </a:solidFill>
                <a:latin typeface="Trebuchet MS"/>
                <a:ea typeface="Trebuchet MS"/>
                <a:cs typeface="Trebuchet MS"/>
                <a:sym typeface="Trebuchet MS"/>
              </a:rPr>
              <a:t>Learning Outcome</a:t>
            </a:r>
            <a:endParaRPr sz="1400">
              <a:solidFill>
                <a:schemeClr val="dk1"/>
              </a:solidFill>
              <a:latin typeface="Trebuchet MS"/>
              <a:ea typeface="Trebuchet MS"/>
              <a:cs typeface="Trebuchet MS"/>
              <a:sym typeface="Trebuchet MS"/>
            </a:endParaRPr>
          </a:p>
          <a:p>
            <a:pPr marL="513080" marR="0" lvl="0" indent="-292100" algn="l" rtl="0">
              <a:lnSpc>
                <a:spcPct val="100000"/>
              </a:lnSpc>
              <a:spcBef>
                <a:spcPts val="127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Get to know about different lifecycle models.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importance and how to create an SRS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Knowing various commands of Github</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agile and scrum management techniques for efficient product development</a:t>
            </a:r>
            <a:endParaRPr sz="1400">
              <a:solidFill>
                <a:schemeClr val="dk1"/>
              </a:solidFill>
              <a:latin typeface="Times New Roman"/>
              <a:ea typeface="Times New Roman"/>
              <a:cs typeface="Times New Roman"/>
              <a:sym typeface="Times New Roman"/>
            </a:endParaRPr>
          </a:p>
        </p:txBody>
      </p:sp>
      <p:sp>
        <p:nvSpPr>
          <p:cNvPr id="70" name="Google Shape;70;p3"/>
          <p:cNvSpPr txBox="1">
            <a:spLocks noGrp="1"/>
          </p:cNvSpPr>
          <p:nvPr>
            <p:ph type="title"/>
          </p:nvPr>
        </p:nvSpPr>
        <p:spPr>
          <a:xfrm>
            <a:off x="518799" y="253375"/>
            <a:ext cx="973500" cy="289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Task - 1</a:t>
            </a:r>
            <a:endParaRPr/>
          </a:p>
        </p:txBody>
      </p:sp>
      <p:sp>
        <p:nvSpPr>
          <p:cNvPr id="71" name="Google Shape;71;p3"/>
          <p:cNvSpPr txBox="1"/>
          <p:nvPr/>
        </p:nvSpPr>
        <p:spPr>
          <a:xfrm>
            <a:off x="554899" y="584184"/>
            <a:ext cx="4383405" cy="1782445"/>
          </a:xfrm>
          <a:prstGeom prst="rect">
            <a:avLst/>
          </a:prstGeom>
          <a:noFill/>
          <a:ln>
            <a:noFill/>
          </a:ln>
        </p:spPr>
        <p:txBody>
          <a:bodyPr spcFirstLastPara="1" wrap="square" lIns="0" tIns="35550" rIns="0" bIns="0" anchor="t" anchorCtr="0">
            <a:spAutoFit/>
          </a:bodyPr>
          <a:lstStyle/>
          <a:p>
            <a:pPr marL="12700"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Creation of SRS &amp; Github</a:t>
            </a:r>
            <a:endParaRPr sz="16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6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Create SRS : “Your Project”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Set-up of Github account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Hands-on to various commands of Git Bash</a:t>
            </a:r>
            <a:endParaRPr sz="1400">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None/>
            </a:pPr>
            <a:endParaRPr sz="2000">
              <a:solidFill>
                <a:schemeClr val="dk1"/>
              </a:solidFill>
              <a:latin typeface="Times New Roman"/>
              <a:ea typeface="Times New Roman"/>
              <a:cs typeface="Times New Roman"/>
              <a:sym typeface="Times New Roman"/>
            </a:endParaRPr>
          </a:p>
          <a:p>
            <a:pPr marL="19685"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Evaluation Metric:</a:t>
            </a:r>
            <a:endParaRPr sz="1600">
              <a:solidFill>
                <a:schemeClr val="dk1"/>
              </a:solidFill>
              <a:latin typeface="Times New Roman"/>
              <a:ea typeface="Times New Roman"/>
              <a:cs typeface="Times New Roman"/>
              <a:sym typeface="Times New Roman"/>
            </a:endParaRPr>
          </a:p>
          <a:p>
            <a:pPr marL="476884" marR="0" lvl="0" indent="-336550" algn="l" rtl="0">
              <a:lnSpc>
                <a:spcPct val="100000"/>
              </a:lnSpc>
              <a:spcBef>
                <a:spcPts val="355"/>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100% Completion of the above tasks</a:t>
            </a:r>
            <a:endParaRPr sz="1400">
              <a:solidFill>
                <a:schemeClr val="dk1"/>
              </a:solidFill>
              <a:latin typeface="Times New Roman"/>
              <a:ea typeface="Times New Roman"/>
              <a:cs typeface="Times New Roman"/>
              <a:sym typeface="Times New Roman"/>
            </a:endParaRPr>
          </a:p>
        </p:txBody>
      </p:sp>
      <p:pic>
        <p:nvPicPr>
          <p:cNvPr id="72" name="Google Shape;72;p3"/>
          <p:cNvPicPr preferRelativeResize="0"/>
          <p:nvPr/>
        </p:nvPicPr>
        <p:blipFill rotWithShape="1">
          <a:blip r:embed="rId3">
            <a:alphaModFix/>
          </a:blip>
          <a:srcRect/>
          <a:stretch/>
        </p:blipFill>
        <p:spPr>
          <a:xfrm>
            <a:off x="5962802" y="0"/>
            <a:ext cx="3181197" cy="4972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518804" y="253377"/>
            <a:ext cx="21609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Step-Wise Description</a:t>
            </a:r>
            <a:endParaRPr/>
          </a:p>
        </p:txBody>
      </p:sp>
      <p:pic>
        <p:nvPicPr>
          <p:cNvPr id="78" name="Google Shape;78;p4"/>
          <p:cNvPicPr preferRelativeResize="0"/>
          <p:nvPr/>
        </p:nvPicPr>
        <p:blipFill rotWithShape="1">
          <a:blip r:embed="rId3">
            <a:alphaModFix/>
          </a:blip>
          <a:srcRect/>
          <a:stretch/>
        </p:blipFill>
        <p:spPr>
          <a:xfrm>
            <a:off x="5962802" y="0"/>
            <a:ext cx="3181197" cy="4972736"/>
          </a:xfrm>
          <a:prstGeom prst="rect">
            <a:avLst/>
          </a:prstGeom>
          <a:noFill/>
          <a:ln>
            <a:noFill/>
          </a:ln>
        </p:spPr>
      </p:pic>
      <p:sp>
        <p:nvSpPr>
          <p:cNvPr id="79" name="Google Shape;79;p4"/>
          <p:cNvSpPr txBox="1"/>
          <p:nvPr/>
        </p:nvSpPr>
        <p:spPr>
          <a:xfrm>
            <a:off x="385375" y="801025"/>
            <a:ext cx="8402400" cy="4104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1.Registration and login</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2.Edit profile settings  </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3</a:t>
            </a:r>
            <a:r>
              <a:rPr lang="en-US" sz="17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Search user</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4.Message to user</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545"/>
              </a:spcBef>
              <a:spcAft>
                <a:spcPts val="0"/>
              </a:spcAft>
              <a:buNone/>
            </a:pPr>
            <a:r>
              <a:rPr lang="en-US" sz="1600">
                <a:solidFill>
                  <a:schemeClr val="dk1"/>
                </a:solidFill>
                <a:latin typeface="Times New Roman"/>
                <a:ea typeface="Times New Roman"/>
                <a:cs typeface="Times New Roman"/>
                <a:sym typeface="Times New Roman"/>
              </a:rPr>
              <a:t>5.Create group chat</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500">
              <a:solidFill>
                <a:schemeClr val="dk1"/>
              </a:solidFill>
              <a:latin typeface="Times New Roman"/>
              <a:ea typeface="Times New Roman"/>
              <a:cs typeface="Times New Roman"/>
              <a:sym typeface="Times New Roman"/>
            </a:endParaRPr>
          </a:p>
          <a:p>
            <a:pPr marL="247015" marR="0" lvl="0" indent="0" algn="l" rtl="0">
              <a:lnSpc>
                <a:spcPct val="100000"/>
              </a:lnSpc>
              <a:spcBef>
                <a:spcPts val="0"/>
              </a:spcBef>
              <a:spcAft>
                <a:spcPts val="0"/>
              </a:spcAft>
              <a:buNone/>
            </a:pPr>
            <a:r>
              <a:rPr lang="en-US" sz="1800" b="1">
                <a:solidFill>
                  <a:srgbClr val="C88C31"/>
                </a:solidFill>
                <a:latin typeface="Times New Roman"/>
                <a:ea typeface="Times New Roman"/>
                <a:cs typeface="Times New Roman"/>
                <a:sym typeface="Times New Roman"/>
              </a:rPr>
              <a:t>Summary of your task</a:t>
            </a:r>
            <a:endParaRPr sz="1800">
              <a:solidFill>
                <a:schemeClr val="dk1"/>
              </a:solidFill>
              <a:latin typeface="Times New Roman"/>
              <a:ea typeface="Times New Roman"/>
              <a:cs typeface="Times New Roman"/>
              <a:sym typeface="Times New Roman"/>
            </a:endParaRPr>
          </a:p>
          <a:p>
            <a:pPr marL="146050" marR="5080" lvl="0" indent="0" algn="l" rtl="0">
              <a:lnSpc>
                <a:spcPct val="100000"/>
              </a:lnSpc>
              <a:spcBef>
                <a:spcPts val="740"/>
              </a:spcBef>
              <a:spcAft>
                <a:spcPts val="0"/>
              </a:spcAft>
              <a:buNone/>
            </a:pPr>
            <a:r>
              <a:rPr lang="en-US" sz="1400">
                <a:solidFill>
                  <a:schemeClr val="dk1"/>
                </a:solidFill>
                <a:latin typeface="Arial"/>
                <a:ea typeface="Arial"/>
                <a:cs typeface="Arial"/>
                <a:sym typeface="Arial"/>
              </a:rPr>
              <a:t>Generating Responses: Depending on the input and context, I provide human-like responses that include  pertinent information, thoughtful dialogue, and question-and-answer exchanges.</a:t>
            </a:r>
            <a:endParaRPr sz="1400">
              <a:solidFill>
                <a:schemeClr val="dk1"/>
              </a:solidFill>
              <a:latin typeface="Arial"/>
              <a:ea typeface="Arial"/>
              <a:cs typeface="Arial"/>
              <a:sym typeface="Arial"/>
            </a:endParaRPr>
          </a:p>
          <a:p>
            <a:pPr marL="0" marR="0" lvl="0" indent="0" algn="l" rtl="0">
              <a:lnSpc>
                <a:spcPct val="100000"/>
              </a:lnSpc>
              <a:spcBef>
                <a:spcPts val="25"/>
              </a:spcBef>
              <a:spcAft>
                <a:spcPts val="0"/>
              </a:spcAft>
              <a:buNone/>
            </a:pPr>
            <a:endParaRPr sz="1450">
              <a:solidFill>
                <a:schemeClr val="dk1"/>
              </a:solidFill>
              <a:latin typeface="Arial"/>
              <a:ea typeface="Arial"/>
              <a:cs typeface="Arial"/>
              <a:sym typeface="Arial"/>
            </a:endParaRPr>
          </a:p>
          <a:p>
            <a:pPr marL="146050" marR="325120" lvl="0" indent="0" algn="l" rtl="0">
              <a:lnSpc>
                <a:spcPct val="100000"/>
              </a:lnSpc>
              <a:spcBef>
                <a:spcPts val="5"/>
              </a:spcBef>
              <a:spcAft>
                <a:spcPts val="0"/>
              </a:spcAft>
              <a:buNone/>
            </a:pPr>
            <a:r>
              <a:rPr lang="en-US" sz="1400">
                <a:solidFill>
                  <a:schemeClr val="dk1"/>
                </a:solidFill>
                <a:latin typeface="Arial"/>
                <a:ea typeface="Arial"/>
                <a:cs typeface="Arial"/>
                <a:sym typeface="Arial"/>
              </a:rPr>
              <a:t>Maintaining Context: Throughout the chat, I was able to provide comments that were both logical and  pertinent to the context since I could recall it.</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grpSp>
        <p:nvGrpSpPr>
          <p:cNvPr id="84" name="Google Shape;84;p5"/>
          <p:cNvGrpSpPr/>
          <p:nvPr/>
        </p:nvGrpSpPr>
        <p:grpSpPr>
          <a:xfrm>
            <a:off x="0" y="0"/>
            <a:ext cx="9143989" cy="5143494"/>
            <a:chOff x="0" y="0"/>
            <a:chExt cx="9143989" cy="5143494"/>
          </a:xfrm>
        </p:grpSpPr>
        <p:pic>
          <p:nvPicPr>
            <p:cNvPr id="85" name="Google Shape;85;p5"/>
            <p:cNvPicPr preferRelativeResize="0"/>
            <p:nvPr/>
          </p:nvPicPr>
          <p:blipFill rotWithShape="1">
            <a:blip r:embed="rId3">
              <a:alphaModFix/>
            </a:blip>
            <a:srcRect/>
            <a:stretch/>
          </p:blipFill>
          <p:spPr>
            <a:xfrm>
              <a:off x="0" y="0"/>
              <a:ext cx="9143989" cy="5143494"/>
            </a:xfrm>
            <a:prstGeom prst="rect">
              <a:avLst/>
            </a:prstGeom>
            <a:noFill/>
            <a:ln>
              <a:noFill/>
            </a:ln>
          </p:spPr>
        </p:pic>
        <p:sp>
          <p:nvSpPr>
            <p:cNvPr id="86" name="Google Shape;86;p5"/>
            <p:cNvSpPr/>
            <p:nvPr/>
          </p:nvSpPr>
          <p:spPr>
            <a:xfrm>
              <a:off x="0" y="202405"/>
              <a:ext cx="135890" cy="344170"/>
            </a:xfrm>
            <a:custGeom>
              <a:avLst/>
              <a:gdLst/>
              <a:ahLst/>
              <a:cxnLst/>
              <a:rect l="l" t="t" r="r" b="b"/>
              <a:pathLst>
                <a:path w="135890" h="344170" extrusionOk="0">
                  <a:moveTo>
                    <a:pt x="135730" y="344090"/>
                  </a:moveTo>
                  <a:lnTo>
                    <a:pt x="0" y="344090"/>
                  </a:lnTo>
                  <a:lnTo>
                    <a:pt x="0" y="0"/>
                  </a:lnTo>
                  <a:lnTo>
                    <a:pt x="135730" y="0"/>
                  </a:lnTo>
                  <a:lnTo>
                    <a:pt x="135730" y="344090"/>
                  </a:lnTo>
                  <a:close/>
                </a:path>
              </a:pathLst>
            </a:custGeom>
            <a:solidFill>
              <a:srgbClr val="22366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 name="Google Shape;87;p5"/>
            <p:cNvPicPr preferRelativeResize="0"/>
            <p:nvPr/>
          </p:nvPicPr>
          <p:blipFill rotWithShape="1">
            <a:blip r:embed="rId4">
              <a:alphaModFix/>
            </a:blip>
            <a:srcRect/>
            <a:stretch/>
          </p:blipFill>
          <p:spPr>
            <a:xfrm>
              <a:off x="2625375" y="1060409"/>
              <a:ext cx="3885071" cy="3371042"/>
            </a:xfrm>
            <a:prstGeom prst="rect">
              <a:avLst/>
            </a:prstGeom>
            <a:noFill/>
            <a:ln>
              <a:noFill/>
            </a:ln>
          </p:spPr>
        </p:pic>
        <p:pic>
          <p:nvPicPr>
            <p:cNvPr id="88" name="Google Shape;88;p5"/>
            <p:cNvPicPr preferRelativeResize="0"/>
            <p:nvPr/>
          </p:nvPicPr>
          <p:blipFill rotWithShape="1">
            <a:blip r:embed="rId5">
              <a:alphaModFix/>
            </a:blip>
            <a:srcRect/>
            <a:stretch/>
          </p:blipFill>
          <p:spPr>
            <a:xfrm>
              <a:off x="6618722" y="2307724"/>
              <a:ext cx="81926" cy="81925"/>
            </a:xfrm>
            <a:prstGeom prst="rect">
              <a:avLst/>
            </a:prstGeom>
            <a:noFill/>
            <a:ln>
              <a:noFill/>
            </a:ln>
          </p:spPr>
        </p:pic>
        <p:pic>
          <p:nvPicPr>
            <p:cNvPr id="89" name="Google Shape;89;p5"/>
            <p:cNvPicPr preferRelativeResize="0"/>
            <p:nvPr/>
          </p:nvPicPr>
          <p:blipFill rotWithShape="1">
            <a:blip r:embed="rId6">
              <a:alphaModFix/>
            </a:blip>
            <a:srcRect/>
            <a:stretch/>
          </p:blipFill>
          <p:spPr>
            <a:xfrm>
              <a:off x="6426200" y="3559912"/>
              <a:ext cx="81926" cy="81925"/>
            </a:xfrm>
            <a:prstGeom prst="rect">
              <a:avLst/>
            </a:prstGeom>
            <a:noFill/>
            <a:ln>
              <a:noFill/>
            </a:ln>
          </p:spPr>
        </p:pic>
        <p:pic>
          <p:nvPicPr>
            <p:cNvPr id="90" name="Google Shape;90;p5"/>
            <p:cNvPicPr preferRelativeResize="0"/>
            <p:nvPr/>
          </p:nvPicPr>
          <p:blipFill rotWithShape="1">
            <a:blip r:embed="rId5">
              <a:alphaModFix/>
            </a:blip>
            <a:srcRect/>
            <a:stretch/>
          </p:blipFill>
          <p:spPr>
            <a:xfrm>
              <a:off x="5448687" y="4377659"/>
              <a:ext cx="81925" cy="81925"/>
            </a:xfrm>
            <a:prstGeom prst="rect">
              <a:avLst/>
            </a:prstGeom>
            <a:noFill/>
            <a:ln>
              <a:noFill/>
            </a:ln>
          </p:spPr>
        </p:pic>
        <p:pic>
          <p:nvPicPr>
            <p:cNvPr id="91" name="Google Shape;91;p5"/>
            <p:cNvPicPr preferRelativeResize="0"/>
            <p:nvPr/>
          </p:nvPicPr>
          <p:blipFill rotWithShape="1">
            <a:blip r:embed="rId7">
              <a:alphaModFix/>
            </a:blip>
            <a:srcRect/>
            <a:stretch/>
          </p:blipFill>
          <p:spPr>
            <a:xfrm>
              <a:off x="6444214" y="1082319"/>
              <a:ext cx="81925" cy="81925"/>
            </a:xfrm>
            <a:prstGeom prst="rect">
              <a:avLst/>
            </a:prstGeom>
            <a:noFill/>
            <a:ln>
              <a:noFill/>
            </a:ln>
          </p:spPr>
        </p:pic>
        <p:pic>
          <p:nvPicPr>
            <p:cNvPr id="92" name="Google Shape;92;p5"/>
            <p:cNvPicPr preferRelativeResize="0"/>
            <p:nvPr/>
          </p:nvPicPr>
          <p:blipFill rotWithShape="1">
            <a:blip r:embed="rId5">
              <a:alphaModFix/>
            </a:blip>
            <a:srcRect/>
            <a:stretch/>
          </p:blipFill>
          <p:spPr>
            <a:xfrm>
              <a:off x="2441263" y="2307725"/>
              <a:ext cx="81925" cy="81925"/>
            </a:xfrm>
            <a:prstGeom prst="rect">
              <a:avLst/>
            </a:prstGeom>
            <a:noFill/>
            <a:ln>
              <a:noFill/>
            </a:ln>
          </p:spPr>
        </p:pic>
        <p:pic>
          <p:nvPicPr>
            <p:cNvPr id="93" name="Google Shape;93;p5"/>
            <p:cNvPicPr preferRelativeResize="0"/>
            <p:nvPr/>
          </p:nvPicPr>
          <p:blipFill rotWithShape="1">
            <a:blip r:embed="rId7">
              <a:alphaModFix/>
            </a:blip>
            <a:srcRect/>
            <a:stretch/>
          </p:blipFill>
          <p:spPr>
            <a:xfrm>
              <a:off x="2619761" y="3566685"/>
              <a:ext cx="81925" cy="81925"/>
            </a:xfrm>
            <a:prstGeom prst="rect">
              <a:avLst/>
            </a:prstGeom>
            <a:noFill/>
            <a:ln>
              <a:noFill/>
            </a:ln>
          </p:spPr>
        </p:pic>
        <p:pic>
          <p:nvPicPr>
            <p:cNvPr id="94" name="Google Shape;94;p5"/>
            <p:cNvPicPr preferRelativeResize="0"/>
            <p:nvPr/>
          </p:nvPicPr>
          <p:blipFill rotWithShape="1">
            <a:blip r:embed="rId8">
              <a:alphaModFix/>
            </a:blip>
            <a:srcRect/>
            <a:stretch/>
          </p:blipFill>
          <p:spPr>
            <a:xfrm>
              <a:off x="3592731" y="4377659"/>
              <a:ext cx="81925" cy="81925"/>
            </a:xfrm>
            <a:prstGeom prst="rect">
              <a:avLst/>
            </a:prstGeom>
            <a:noFill/>
            <a:ln>
              <a:noFill/>
            </a:ln>
          </p:spPr>
        </p:pic>
        <p:pic>
          <p:nvPicPr>
            <p:cNvPr id="95" name="Google Shape;95;p5"/>
            <p:cNvPicPr preferRelativeResize="0"/>
            <p:nvPr/>
          </p:nvPicPr>
          <p:blipFill rotWithShape="1">
            <a:blip r:embed="rId7">
              <a:alphaModFix/>
            </a:blip>
            <a:srcRect/>
            <a:stretch/>
          </p:blipFill>
          <p:spPr>
            <a:xfrm>
              <a:off x="2619761" y="1089093"/>
              <a:ext cx="81925" cy="81925"/>
            </a:xfrm>
            <a:prstGeom prst="rect">
              <a:avLst/>
            </a:prstGeom>
            <a:noFill/>
            <a:ln>
              <a:noFill/>
            </a:ln>
          </p:spPr>
        </p:pic>
        <p:sp>
          <p:nvSpPr>
            <p:cNvPr id="96" name="Google Shape;96;p5"/>
            <p:cNvSpPr/>
            <p:nvPr/>
          </p:nvSpPr>
          <p:spPr>
            <a:xfrm>
              <a:off x="3551613" y="1394867"/>
              <a:ext cx="2054225" cy="2054225"/>
            </a:xfrm>
            <a:custGeom>
              <a:avLst/>
              <a:gdLst/>
              <a:ahLst/>
              <a:cxnLst/>
              <a:rect l="l" t="t" r="r" b="b"/>
              <a:pathLst>
                <a:path w="2054225" h="2054225" extrusionOk="0">
                  <a:moveTo>
                    <a:pt x="1026991" y="2053983"/>
                  </a:moveTo>
                  <a:lnTo>
                    <a:pt x="978646" y="2052865"/>
                  </a:lnTo>
                  <a:lnTo>
                    <a:pt x="930876" y="2049544"/>
                  </a:lnTo>
                  <a:lnTo>
                    <a:pt x="883731" y="2044070"/>
                  </a:lnTo>
                  <a:lnTo>
                    <a:pt x="837260" y="2036492"/>
                  </a:lnTo>
                  <a:lnTo>
                    <a:pt x="791511"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1"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5"/>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5"/>
            <p:cNvSpPr/>
            <p:nvPr/>
          </p:nvSpPr>
          <p:spPr>
            <a:xfrm>
              <a:off x="3551613" y="1394867"/>
              <a:ext cx="2054225" cy="2054225"/>
            </a:xfrm>
            <a:custGeom>
              <a:avLst/>
              <a:gdLst/>
              <a:ahLst/>
              <a:cxnLst/>
              <a:rect l="l" t="t" r="r" b="b"/>
              <a:pathLst>
                <a:path w="2054225" h="2054225" extrusionOk="0">
                  <a:moveTo>
                    <a:pt x="0" y="1026991"/>
                  </a:move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2"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6"/>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lnTo>
                    <a:pt x="978646" y="2052865"/>
                  </a:lnTo>
                  <a:lnTo>
                    <a:pt x="930876" y="2049544"/>
                  </a:lnTo>
                  <a:lnTo>
                    <a:pt x="883731" y="2044070"/>
                  </a:lnTo>
                  <a:lnTo>
                    <a:pt x="837260" y="2036492"/>
                  </a:lnTo>
                  <a:lnTo>
                    <a:pt x="791512"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close/>
                </a:path>
              </a:pathLst>
            </a:custGeom>
            <a:noFill/>
            <a:ln w="25375" cap="flat" cmpd="sng">
              <a:solidFill>
                <a:srgbClr val="F1F1F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5"/>
            <p:cNvSpPr/>
            <p:nvPr/>
          </p:nvSpPr>
          <p:spPr>
            <a:xfrm>
              <a:off x="3605969" y="1449225"/>
              <a:ext cx="1945639" cy="1945639"/>
            </a:xfrm>
            <a:custGeom>
              <a:avLst/>
              <a:gdLst/>
              <a:ahLst/>
              <a:cxnLst/>
              <a:rect l="l" t="t" r="r" b="b"/>
              <a:pathLst>
                <a:path w="1945639" h="1945639" extrusionOk="0">
                  <a:moveTo>
                    <a:pt x="972634" y="1945269"/>
                  </a:moveTo>
                  <a:lnTo>
                    <a:pt x="924090" y="1944078"/>
                  </a:lnTo>
                  <a:lnTo>
                    <a:pt x="876162" y="1940545"/>
                  </a:lnTo>
                  <a:lnTo>
                    <a:pt x="828905" y="1934723"/>
                  </a:lnTo>
                  <a:lnTo>
                    <a:pt x="782377" y="1926669"/>
                  </a:lnTo>
                  <a:lnTo>
                    <a:pt x="736631" y="1916439"/>
                  </a:lnTo>
                  <a:lnTo>
                    <a:pt x="691724" y="1904088"/>
                  </a:lnTo>
                  <a:lnTo>
                    <a:pt x="647713" y="1889673"/>
                  </a:lnTo>
                  <a:lnTo>
                    <a:pt x="604651" y="1873248"/>
                  </a:lnTo>
                  <a:lnTo>
                    <a:pt x="562596" y="1854870"/>
                  </a:lnTo>
                  <a:lnTo>
                    <a:pt x="521603" y="1834594"/>
                  </a:lnTo>
                  <a:lnTo>
                    <a:pt x="481727" y="1812476"/>
                  </a:lnTo>
                  <a:lnTo>
                    <a:pt x="443024" y="1788571"/>
                  </a:lnTo>
                  <a:lnTo>
                    <a:pt x="405551" y="1762936"/>
                  </a:lnTo>
                  <a:lnTo>
                    <a:pt x="369362" y="1735627"/>
                  </a:lnTo>
                  <a:lnTo>
                    <a:pt x="334514" y="1706698"/>
                  </a:lnTo>
                  <a:lnTo>
                    <a:pt x="301062" y="1676206"/>
                  </a:lnTo>
                  <a:lnTo>
                    <a:pt x="269063" y="1644206"/>
                  </a:lnTo>
                  <a:lnTo>
                    <a:pt x="238570" y="1610754"/>
                  </a:lnTo>
                  <a:lnTo>
                    <a:pt x="209642" y="1575906"/>
                  </a:lnTo>
                  <a:lnTo>
                    <a:pt x="182332" y="1539717"/>
                  </a:lnTo>
                  <a:lnTo>
                    <a:pt x="156697" y="1502244"/>
                  </a:lnTo>
                  <a:lnTo>
                    <a:pt x="132793" y="1463541"/>
                  </a:lnTo>
                  <a:lnTo>
                    <a:pt x="110675" y="1423666"/>
                  </a:lnTo>
                  <a:lnTo>
                    <a:pt x="90399" y="1382672"/>
                  </a:lnTo>
                  <a:lnTo>
                    <a:pt x="72020" y="1340617"/>
                  </a:lnTo>
                  <a:lnTo>
                    <a:pt x="55596" y="1297556"/>
                  </a:lnTo>
                  <a:lnTo>
                    <a:pt x="41180" y="1253544"/>
                  </a:lnTo>
                  <a:lnTo>
                    <a:pt x="28829" y="1208637"/>
                  </a:lnTo>
                  <a:lnTo>
                    <a:pt x="18599" y="1162892"/>
                  </a:lnTo>
                  <a:lnTo>
                    <a:pt x="10545" y="1116363"/>
                  </a:lnTo>
                  <a:lnTo>
                    <a:pt x="4724" y="1069106"/>
                  </a:lnTo>
                  <a:lnTo>
                    <a:pt x="1190" y="1021178"/>
                  </a:lnTo>
                  <a:lnTo>
                    <a:pt x="0" y="972634"/>
                  </a:lnTo>
                  <a:lnTo>
                    <a:pt x="1190" y="924090"/>
                  </a:lnTo>
                  <a:lnTo>
                    <a:pt x="4724" y="876162"/>
                  </a:lnTo>
                  <a:lnTo>
                    <a:pt x="10545" y="828905"/>
                  </a:lnTo>
                  <a:lnTo>
                    <a:pt x="18599" y="782376"/>
                  </a:lnTo>
                  <a:lnTo>
                    <a:pt x="28829" y="736631"/>
                  </a:lnTo>
                  <a:lnTo>
                    <a:pt x="41180" y="691724"/>
                  </a:lnTo>
                  <a:lnTo>
                    <a:pt x="55596" y="647712"/>
                  </a:lnTo>
                  <a:lnTo>
                    <a:pt x="72020" y="604651"/>
                  </a:lnTo>
                  <a:lnTo>
                    <a:pt x="90399" y="562596"/>
                  </a:lnTo>
                  <a:lnTo>
                    <a:pt x="110675" y="521602"/>
                  </a:lnTo>
                  <a:lnTo>
                    <a:pt x="132793" y="481727"/>
                  </a:lnTo>
                  <a:lnTo>
                    <a:pt x="156697" y="443024"/>
                  </a:lnTo>
                  <a:lnTo>
                    <a:pt x="182332" y="405551"/>
                  </a:lnTo>
                  <a:lnTo>
                    <a:pt x="209642" y="369362"/>
                  </a:lnTo>
                  <a:lnTo>
                    <a:pt x="238570" y="334514"/>
                  </a:lnTo>
                  <a:lnTo>
                    <a:pt x="269063" y="301062"/>
                  </a:lnTo>
                  <a:lnTo>
                    <a:pt x="301062" y="269063"/>
                  </a:lnTo>
                  <a:lnTo>
                    <a:pt x="334514" y="238570"/>
                  </a:lnTo>
                  <a:lnTo>
                    <a:pt x="369362" y="209641"/>
                  </a:lnTo>
                  <a:lnTo>
                    <a:pt x="405551" y="182332"/>
                  </a:lnTo>
                  <a:lnTo>
                    <a:pt x="443024" y="156697"/>
                  </a:lnTo>
                  <a:lnTo>
                    <a:pt x="481727" y="132793"/>
                  </a:lnTo>
                  <a:lnTo>
                    <a:pt x="521603" y="110675"/>
                  </a:lnTo>
                  <a:lnTo>
                    <a:pt x="562596" y="90399"/>
                  </a:lnTo>
                  <a:lnTo>
                    <a:pt x="604651" y="72020"/>
                  </a:lnTo>
                  <a:lnTo>
                    <a:pt x="647713" y="55596"/>
                  </a:lnTo>
                  <a:lnTo>
                    <a:pt x="691724" y="41180"/>
                  </a:lnTo>
                  <a:lnTo>
                    <a:pt x="736631" y="28829"/>
                  </a:lnTo>
                  <a:lnTo>
                    <a:pt x="782377" y="18599"/>
                  </a:lnTo>
                  <a:lnTo>
                    <a:pt x="828905" y="10545"/>
                  </a:lnTo>
                  <a:lnTo>
                    <a:pt x="876162" y="4724"/>
                  </a:lnTo>
                  <a:lnTo>
                    <a:pt x="924090" y="1190"/>
                  </a:lnTo>
                  <a:lnTo>
                    <a:pt x="972634" y="0"/>
                  </a:lnTo>
                  <a:lnTo>
                    <a:pt x="1024069" y="1359"/>
                  </a:lnTo>
                  <a:lnTo>
                    <a:pt x="1075125" y="5411"/>
                  </a:lnTo>
                  <a:lnTo>
                    <a:pt x="1125706" y="12116"/>
                  </a:lnTo>
                  <a:lnTo>
                    <a:pt x="1175715" y="21433"/>
                  </a:lnTo>
                  <a:lnTo>
                    <a:pt x="1225055" y="33322"/>
                  </a:lnTo>
                  <a:lnTo>
                    <a:pt x="1273630" y="47744"/>
                  </a:lnTo>
                  <a:lnTo>
                    <a:pt x="1321343" y="64658"/>
                  </a:lnTo>
                  <a:lnTo>
                    <a:pt x="1368096" y="84024"/>
                  </a:lnTo>
                  <a:lnTo>
                    <a:pt x="1413794" y="105802"/>
                  </a:lnTo>
                  <a:lnTo>
                    <a:pt x="1458339" y="129952"/>
                  </a:lnTo>
                  <a:lnTo>
                    <a:pt x="1501635" y="156433"/>
                  </a:lnTo>
                  <a:lnTo>
                    <a:pt x="1543585" y="185207"/>
                  </a:lnTo>
                  <a:lnTo>
                    <a:pt x="1584092" y="216232"/>
                  </a:lnTo>
                  <a:lnTo>
                    <a:pt x="1623059" y="249469"/>
                  </a:lnTo>
                  <a:lnTo>
                    <a:pt x="1660390" y="284878"/>
                  </a:lnTo>
                  <a:lnTo>
                    <a:pt x="1695799" y="322209"/>
                  </a:lnTo>
                  <a:lnTo>
                    <a:pt x="1729036" y="361176"/>
                  </a:lnTo>
                  <a:lnTo>
                    <a:pt x="1760061" y="401684"/>
                  </a:lnTo>
                  <a:lnTo>
                    <a:pt x="1788835" y="443633"/>
                  </a:lnTo>
                  <a:lnTo>
                    <a:pt x="1815316" y="486929"/>
                  </a:lnTo>
                  <a:lnTo>
                    <a:pt x="1839466" y="531474"/>
                  </a:lnTo>
                  <a:lnTo>
                    <a:pt x="1861244" y="577172"/>
                  </a:lnTo>
                  <a:lnTo>
                    <a:pt x="1880610" y="623926"/>
                  </a:lnTo>
                  <a:lnTo>
                    <a:pt x="1897524" y="671638"/>
                  </a:lnTo>
                  <a:lnTo>
                    <a:pt x="1911946" y="720213"/>
                  </a:lnTo>
                  <a:lnTo>
                    <a:pt x="1923835" y="769553"/>
                  </a:lnTo>
                  <a:lnTo>
                    <a:pt x="1933152" y="819562"/>
                  </a:lnTo>
                  <a:lnTo>
                    <a:pt x="1939857" y="870143"/>
                  </a:lnTo>
                  <a:lnTo>
                    <a:pt x="1943909" y="921199"/>
                  </a:lnTo>
                  <a:lnTo>
                    <a:pt x="1945268" y="972634"/>
                  </a:lnTo>
                  <a:lnTo>
                    <a:pt x="1944078" y="1021178"/>
                  </a:lnTo>
                  <a:lnTo>
                    <a:pt x="1940544" y="1069106"/>
                  </a:lnTo>
                  <a:lnTo>
                    <a:pt x="1934723" y="1116363"/>
                  </a:lnTo>
                  <a:lnTo>
                    <a:pt x="1926669" y="1162892"/>
                  </a:lnTo>
                  <a:lnTo>
                    <a:pt x="1916439" y="1208637"/>
                  </a:lnTo>
                  <a:lnTo>
                    <a:pt x="1904088" y="1253544"/>
                  </a:lnTo>
                  <a:lnTo>
                    <a:pt x="1889672" y="1297556"/>
                  </a:lnTo>
                  <a:lnTo>
                    <a:pt x="1873248" y="1340617"/>
                  </a:lnTo>
                  <a:lnTo>
                    <a:pt x="1854869" y="1382672"/>
                  </a:lnTo>
                  <a:lnTo>
                    <a:pt x="1834593" y="1423666"/>
                  </a:lnTo>
                  <a:lnTo>
                    <a:pt x="1812475" y="1463541"/>
                  </a:lnTo>
                  <a:lnTo>
                    <a:pt x="1788571" y="1502244"/>
                  </a:lnTo>
                  <a:lnTo>
                    <a:pt x="1762936" y="1539717"/>
                  </a:lnTo>
                  <a:lnTo>
                    <a:pt x="1735627" y="1575906"/>
                  </a:lnTo>
                  <a:lnTo>
                    <a:pt x="1706698" y="1610754"/>
                  </a:lnTo>
                  <a:lnTo>
                    <a:pt x="1676205" y="1644206"/>
                  </a:lnTo>
                  <a:lnTo>
                    <a:pt x="1644206" y="1676206"/>
                  </a:lnTo>
                  <a:lnTo>
                    <a:pt x="1610754" y="1706698"/>
                  </a:lnTo>
                  <a:lnTo>
                    <a:pt x="1575906" y="1735627"/>
                  </a:lnTo>
                  <a:lnTo>
                    <a:pt x="1539717" y="1762936"/>
                  </a:lnTo>
                  <a:lnTo>
                    <a:pt x="1502244" y="1788571"/>
                  </a:lnTo>
                  <a:lnTo>
                    <a:pt x="1463541" y="1812476"/>
                  </a:lnTo>
                  <a:lnTo>
                    <a:pt x="1423666" y="1834594"/>
                  </a:lnTo>
                  <a:lnTo>
                    <a:pt x="1382672" y="1854870"/>
                  </a:lnTo>
                  <a:lnTo>
                    <a:pt x="1340617" y="1873248"/>
                  </a:lnTo>
                  <a:lnTo>
                    <a:pt x="1297556" y="1889673"/>
                  </a:lnTo>
                  <a:lnTo>
                    <a:pt x="1253544" y="1904088"/>
                  </a:lnTo>
                  <a:lnTo>
                    <a:pt x="1208637" y="1916439"/>
                  </a:lnTo>
                  <a:lnTo>
                    <a:pt x="1162892" y="1926669"/>
                  </a:lnTo>
                  <a:lnTo>
                    <a:pt x="1116363" y="1934723"/>
                  </a:lnTo>
                  <a:lnTo>
                    <a:pt x="1069107" y="1940545"/>
                  </a:lnTo>
                  <a:lnTo>
                    <a:pt x="1021178" y="1944078"/>
                  </a:lnTo>
                  <a:lnTo>
                    <a:pt x="972634" y="194526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9" name="Google Shape;99;p5"/>
          <p:cNvSpPr txBox="1"/>
          <p:nvPr/>
        </p:nvSpPr>
        <p:spPr>
          <a:xfrm>
            <a:off x="4042274" y="2265450"/>
            <a:ext cx="1245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223668"/>
                </a:solidFill>
                <a:latin typeface="Times New Roman"/>
                <a:ea typeface="Times New Roman"/>
                <a:cs typeface="Times New Roman"/>
                <a:sym typeface="Times New Roman"/>
              </a:rPr>
              <a:t>Check-List</a:t>
            </a:r>
            <a:endParaRPr sz="1800">
              <a:solidFill>
                <a:schemeClr val="dk1"/>
              </a:solidFill>
              <a:latin typeface="Times New Roman"/>
              <a:ea typeface="Times New Roman"/>
              <a:cs typeface="Times New Roman"/>
              <a:sym typeface="Times New Roman"/>
            </a:endParaRPr>
          </a:p>
        </p:txBody>
      </p:sp>
      <p:sp>
        <p:nvSpPr>
          <p:cNvPr id="100" name="Google Shape;100;p5"/>
          <p:cNvSpPr txBox="1"/>
          <p:nvPr/>
        </p:nvSpPr>
        <p:spPr>
          <a:xfrm>
            <a:off x="1076797" y="950979"/>
            <a:ext cx="1383030"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Gather requirements for the</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project</a:t>
            </a:r>
            <a:endParaRPr sz="1000">
              <a:solidFill>
                <a:schemeClr val="dk1"/>
              </a:solidFill>
              <a:latin typeface="Times New Roman"/>
              <a:ea typeface="Times New Roman"/>
              <a:cs typeface="Times New Roman"/>
              <a:sym typeface="Times New Roman"/>
            </a:endParaRPr>
          </a:p>
        </p:txBody>
      </p:sp>
      <p:sp>
        <p:nvSpPr>
          <p:cNvPr id="101" name="Google Shape;101;p5"/>
          <p:cNvSpPr txBox="1"/>
          <p:nvPr/>
        </p:nvSpPr>
        <p:spPr>
          <a:xfrm>
            <a:off x="1114094" y="2178486"/>
            <a:ext cx="116268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Prepare database design</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schemas</a:t>
            </a:r>
            <a:endParaRPr sz="1000">
              <a:solidFill>
                <a:schemeClr val="dk1"/>
              </a:solidFill>
              <a:latin typeface="Times New Roman"/>
              <a:ea typeface="Times New Roman"/>
              <a:cs typeface="Times New Roman"/>
              <a:sym typeface="Times New Roman"/>
            </a:endParaRPr>
          </a:p>
        </p:txBody>
      </p:sp>
      <p:sp>
        <p:nvSpPr>
          <p:cNvPr id="102" name="Google Shape;102;p5"/>
          <p:cNvSpPr txBox="1"/>
          <p:nvPr/>
        </p:nvSpPr>
        <p:spPr>
          <a:xfrm>
            <a:off x="1316708" y="3438721"/>
            <a:ext cx="112966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Get your initial project</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Structure ready</a:t>
            </a:r>
            <a:endParaRPr sz="1000">
              <a:solidFill>
                <a:schemeClr val="dk1"/>
              </a:solidFill>
              <a:latin typeface="Times New Roman"/>
              <a:ea typeface="Times New Roman"/>
              <a:cs typeface="Times New Roman"/>
              <a:sym typeface="Times New Roman"/>
            </a:endParaRPr>
          </a:p>
        </p:txBody>
      </p:sp>
      <p:sp>
        <p:nvSpPr>
          <p:cNvPr id="103" name="Google Shape;103;p5"/>
          <p:cNvSpPr txBox="1"/>
          <p:nvPr/>
        </p:nvSpPr>
        <p:spPr>
          <a:xfrm>
            <a:off x="2315868" y="4324621"/>
            <a:ext cx="112458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Initiate a git repository</a:t>
            </a:r>
            <a:endParaRPr sz="1000">
              <a:solidFill>
                <a:schemeClr val="dk1"/>
              </a:solidFill>
              <a:latin typeface="Times New Roman"/>
              <a:ea typeface="Times New Roman"/>
              <a:cs typeface="Times New Roman"/>
              <a:sym typeface="Times New Roman"/>
            </a:endParaRPr>
          </a:p>
        </p:txBody>
      </p:sp>
      <p:sp>
        <p:nvSpPr>
          <p:cNvPr id="104" name="Google Shape;104;p5"/>
          <p:cNvSpPr txBox="1"/>
          <p:nvPr/>
        </p:nvSpPr>
        <p:spPr>
          <a:xfrm>
            <a:off x="6688541" y="950979"/>
            <a:ext cx="124587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add Readme.md file with  description of the project</a:t>
            </a:r>
            <a:endParaRPr sz="1000">
              <a:solidFill>
                <a:schemeClr val="dk1"/>
              </a:solidFill>
              <a:latin typeface="Times New Roman"/>
              <a:ea typeface="Times New Roman"/>
              <a:cs typeface="Times New Roman"/>
              <a:sym typeface="Times New Roman"/>
            </a:endParaRPr>
          </a:p>
        </p:txBody>
      </p:sp>
      <p:sp>
        <p:nvSpPr>
          <p:cNvPr id="105" name="Google Shape;105;p5"/>
          <p:cNvSpPr txBox="1"/>
          <p:nvPr/>
        </p:nvSpPr>
        <p:spPr>
          <a:xfrm>
            <a:off x="6860178" y="2178486"/>
            <a:ext cx="1495425"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Commit all changes with "first  commit"</a:t>
            </a:r>
            <a:endParaRPr sz="1000">
              <a:solidFill>
                <a:schemeClr val="dk1"/>
              </a:solidFill>
              <a:latin typeface="Times New Roman"/>
              <a:ea typeface="Times New Roman"/>
              <a:cs typeface="Times New Roman"/>
              <a:sym typeface="Times New Roman"/>
            </a:endParaRPr>
          </a:p>
        </p:txBody>
      </p:sp>
      <p:sp>
        <p:nvSpPr>
          <p:cNvPr id="106" name="Google Shape;106;p5"/>
          <p:cNvSpPr txBox="1"/>
          <p:nvPr/>
        </p:nvSpPr>
        <p:spPr>
          <a:xfrm>
            <a:off x="6675314" y="3438721"/>
            <a:ext cx="140716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create a repository on github  related to project</a:t>
            </a:r>
            <a:endParaRPr sz="1000">
              <a:solidFill>
                <a:schemeClr val="dk1"/>
              </a:solidFill>
              <a:latin typeface="Times New Roman"/>
              <a:ea typeface="Times New Roman"/>
              <a:cs typeface="Times New Roman"/>
              <a:sym typeface="Times New Roman"/>
            </a:endParaRPr>
          </a:p>
        </p:txBody>
      </p:sp>
      <p:sp>
        <p:nvSpPr>
          <p:cNvPr id="107" name="Google Shape;107;p5"/>
          <p:cNvSpPr txBox="1"/>
          <p:nvPr/>
        </p:nvSpPr>
        <p:spPr>
          <a:xfrm>
            <a:off x="5657965" y="4324621"/>
            <a:ext cx="140271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Push your changes to github</a:t>
            </a:r>
            <a:endParaRPr sz="1000">
              <a:solidFill>
                <a:schemeClr val="dk1"/>
              </a:solidFill>
              <a:latin typeface="Times New Roman"/>
              <a:ea typeface="Times New Roman"/>
              <a:cs typeface="Times New Roman"/>
              <a:sym typeface="Times New Roman"/>
            </a:endParaRPr>
          </a:p>
        </p:txBody>
      </p:sp>
      <p:sp>
        <p:nvSpPr>
          <p:cNvPr id="108" name="Google Shape;108;p5"/>
          <p:cNvSpPr txBox="1">
            <a:spLocks noGrp="1"/>
          </p:cNvSpPr>
          <p:nvPr>
            <p:ph type="title"/>
          </p:nvPr>
        </p:nvSpPr>
        <p:spPr>
          <a:xfrm>
            <a:off x="266324" y="186008"/>
            <a:ext cx="284988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t>Assessment Parameter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grpSp>
        <p:nvGrpSpPr>
          <p:cNvPr id="113" name="Google Shape;113;p6"/>
          <p:cNvGrpSpPr/>
          <p:nvPr/>
        </p:nvGrpSpPr>
        <p:grpSpPr>
          <a:xfrm>
            <a:off x="0" y="0"/>
            <a:ext cx="9143999" cy="5143499"/>
            <a:chOff x="0" y="0"/>
            <a:chExt cx="9143999" cy="5143499"/>
          </a:xfrm>
        </p:grpSpPr>
        <p:pic>
          <p:nvPicPr>
            <p:cNvPr id="114" name="Google Shape;114;p6"/>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115" name="Google Shape;115;p6"/>
            <p:cNvSpPr/>
            <p:nvPr/>
          </p:nvSpPr>
          <p:spPr>
            <a:xfrm>
              <a:off x="2240495" y="1407884"/>
              <a:ext cx="4812030" cy="76835"/>
            </a:xfrm>
            <a:custGeom>
              <a:avLst/>
              <a:gdLst/>
              <a:ahLst/>
              <a:cxnLst/>
              <a:rect l="l" t="t" r="r" b="b"/>
              <a:pathLst>
                <a:path w="4812030" h="76834" extrusionOk="0">
                  <a:moveTo>
                    <a:pt x="4811570" y="76669"/>
                  </a:moveTo>
                  <a:lnTo>
                    <a:pt x="0" y="76669"/>
                  </a:lnTo>
                  <a:lnTo>
                    <a:pt x="0" y="0"/>
                  </a:lnTo>
                  <a:lnTo>
                    <a:pt x="4811570" y="0"/>
                  </a:lnTo>
                  <a:lnTo>
                    <a:pt x="4811570" y="76669"/>
                  </a:lnTo>
                  <a:close/>
                </a:path>
              </a:pathLst>
            </a:custGeom>
            <a:solidFill>
              <a:srgbClr val="F0C8C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4">
              <a:alphaModFix/>
            </a:blip>
            <a:srcRect/>
            <a:stretch/>
          </p:blipFill>
          <p:spPr>
            <a:xfrm>
              <a:off x="2692835" y="1785257"/>
              <a:ext cx="1181099" cy="1181099"/>
            </a:xfrm>
            <a:prstGeom prst="rect">
              <a:avLst/>
            </a:prstGeom>
            <a:noFill/>
            <a:ln>
              <a:noFill/>
            </a:ln>
          </p:spPr>
        </p:pic>
      </p:grpSp>
      <p:sp>
        <p:nvSpPr>
          <p:cNvPr id="117" name="Google Shape;117;p6"/>
          <p:cNvSpPr txBox="1">
            <a:spLocks noGrp="1"/>
          </p:cNvSpPr>
          <p:nvPr>
            <p:ph type="title"/>
          </p:nvPr>
        </p:nvSpPr>
        <p:spPr>
          <a:xfrm>
            <a:off x="2233322" y="613458"/>
            <a:ext cx="4819015" cy="833119"/>
          </a:xfrm>
          <a:prstGeom prst="rect">
            <a:avLst/>
          </a:prstGeom>
          <a:solidFill>
            <a:srgbClr val="223668"/>
          </a:solidFill>
          <a:ln>
            <a:noFill/>
          </a:ln>
        </p:spPr>
        <p:txBody>
          <a:bodyPr spcFirstLastPara="1" wrap="square" lIns="0" tIns="3800" rIns="0" bIns="0" anchor="t" anchorCtr="0">
            <a:spAutoFit/>
          </a:bodyPr>
          <a:lstStyle/>
          <a:p>
            <a:pPr marL="0" lvl="0" indent="0" algn="l" rtl="0">
              <a:lnSpc>
                <a:spcPct val="100000"/>
              </a:lnSpc>
              <a:spcBef>
                <a:spcPts val="0"/>
              </a:spcBef>
              <a:spcAft>
                <a:spcPts val="0"/>
              </a:spcAft>
              <a:buNone/>
            </a:pPr>
            <a:endParaRPr/>
          </a:p>
          <a:p>
            <a:pPr marL="0" lvl="0" indent="0" algn="ctr" rtl="0">
              <a:lnSpc>
                <a:spcPct val="100000"/>
              </a:lnSpc>
              <a:spcBef>
                <a:spcPts val="0"/>
              </a:spcBef>
              <a:spcAft>
                <a:spcPts val="0"/>
              </a:spcAft>
              <a:buNone/>
            </a:pPr>
            <a:r>
              <a:rPr lang="en-US" i="1">
                <a:solidFill>
                  <a:srgbClr val="FFFFFF"/>
                </a:solidFill>
                <a:latin typeface="Trebuchet MS"/>
                <a:ea typeface="Trebuchet MS"/>
                <a:cs typeface="Trebuchet MS"/>
                <a:sym typeface="Trebuchet MS"/>
              </a:rPr>
              <a:t>Submission Github</a:t>
            </a:r>
            <a:endParaRPr/>
          </a:p>
        </p:txBody>
      </p:sp>
      <p:sp>
        <p:nvSpPr>
          <p:cNvPr id="118" name="Google Shape;118;p6"/>
          <p:cNvSpPr txBox="1"/>
          <p:nvPr/>
        </p:nvSpPr>
        <p:spPr>
          <a:xfrm>
            <a:off x="3951475" y="1486172"/>
            <a:ext cx="3068955" cy="2028761"/>
          </a:xfrm>
          <a:prstGeom prst="rect">
            <a:avLst/>
          </a:prstGeom>
          <a:noFill/>
          <a:ln>
            <a:noFill/>
          </a:ln>
        </p:spPr>
        <p:txBody>
          <a:bodyPr spcFirstLastPara="1" wrap="square" lIns="0" tIns="12700" rIns="0" bIns="0" anchor="t" anchorCtr="0">
            <a:spAutoFit/>
          </a:bodyPr>
          <a:lstStyle/>
          <a:p>
            <a:pPr marL="0" marR="0" lvl="0" indent="0" algn="l" rtl="0">
              <a:spcBef>
                <a:spcPts val="0"/>
              </a:spcBef>
              <a:spcAft>
                <a:spcPts val="0"/>
              </a:spcAft>
              <a:buNone/>
            </a:pPr>
            <a:r>
              <a:rPr lang="en-IN" sz="1000" dirty="0">
                <a:solidFill>
                  <a:schemeClr val="dk1"/>
                </a:solidFill>
                <a:latin typeface="Calibri"/>
                <a:ea typeface="Calibri"/>
                <a:cs typeface="Calibri"/>
                <a:sym typeface="Calibri"/>
              </a:rPr>
              <a:t>https://github.com/ananth-1206/CD_06_Task-4_BackEnd</a:t>
            </a:r>
            <a:endParaRPr sz="10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r>
              <a:rPr lang="en-US" sz="1100" dirty="0">
                <a:solidFill>
                  <a:schemeClr val="dk1"/>
                </a:solidFill>
                <a:latin typeface="Calibri"/>
                <a:ea typeface="Calibri"/>
                <a:cs typeface="Calibri"/>
                <a:sym typeface="Calibri"/>
              </a:rPr>
              <a:t>https://github.com/samjoel2002/CD1_06_Task4_BackEnd</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https://github.com/KODESHWARAN2002/CD1_06-Task4_BackEnd</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IN" sz="1100">
                <a:solidFill>
                  <a:schemeClr val="dk1"/>
                </a:solidFill>
                <a:latin typeface="Calibri"/>
                <a:ea typeface="Calibri"/>
                <a:cs typeface="Calibri"/>
                <a:sym typeface="Calibri"/>
              </a:rPr>
              <a:t>https://github.com/Vijayasuriyan1003/CD1_06_Task4_Backend</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endParaRPr sz="1100"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5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365</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Times New Roman</vt:lpstr>
      <vt:lpstr>Trebuchet MS</vt:lpstr>
      <vt:lpstr>Office Theme</vt:lpstr>
      <vt:lpstr>PowerPoint Presentation</vt:lpstr>
      <vt:lpstr>Chat Application </vt:lpstr>
      <vt:lpstr>Task - 1</vt:lpstr>
      <vt:lpstr>Step-Wise Description</vt:lpstr>
      <vt:lpstr>Assessment Parameter</vt:lpstr>
      <vt:lpstr> Submission Github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Lankeesh Sasi</dc:creator>
  <cp:lastModifiedBy>Lankeesh Sasi</cp:lastModifiedBy>
  <cp:revision>3</cp:revision>
  <dcterms:created xsi:type="dcterms:W3CDTF">2023-11-01T09:04:47Z</dcterms:created>
  <dcterms:modified xsi:type="dcterms:W3CDTF">2023-11-08T17:19:59Z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